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D68B29-B550-4931-A5AF-5F380281220F}" type="datetimeFigureOut">
              <a:rPr lang="ar-IQ" smtClean="0"/>
              <a:t>25/02/1444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15DF40-5263-4C79-AEA7-529F97D3D6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457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24DB976-1571-4747-B2C5-33F1F8C25208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2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256602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666893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077185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487476" indent="-205146" algn="l" defTabSz="41029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36E8B8C-829D-4166-A5FD-E1EAAC3B6AF5}" type="slidenum">
              <a:rPr lang="en-US" altLang="ar-IQ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/>
              <a:t>3</a:t>
            </a:fld>
            <a:endParaRPr lang="en-US" altLang="ar-IQ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402" y="0"/>
            <a:ext cx="1400" cy="144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ar-IQ" altLang="ar-IQ">
              <a:cs typeface="Arial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76875" cy="41087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>
          <a:xfrm>
            <a:off x="424801" y="2599474"/>
            <a:ext cx="8220960" cy="1360942"/>
          </a:xfrm>
        </p:spPr>
        <p:txBody>
          <a:bodyPr>
            <a:normAutofit fontScale="90000"/>
          </a:bodyPr>
          <a:lstStyle/>
          <a:p>
            <a:r>
              <a:rPr lang="en-US" altLang="ar-IQ" dirty="0" smtClean="0"/>
              <a:t>Lecture 3</a:t>
            </a:r>
            <a:br>
              <a:rPr lang="en-US" altLang="ar-IQ" dirty="0" smtClean="0"/>
            </a:br>
            <a:r>
              <a:rPr lang="en-US" altLang="ar-IQ" dirty="0" smtClean="0"/>
              <a:t>seismic waves</a:t>
            </a:r>
            <a:endParaRPr lang="ar-IQ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8274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6"/>
    </mc:Choice>
    <mc:Fallback xmlns="">
      <p:transition spd="slow" advTm="237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0" y="663910"/>
            <a:ext cx="689904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156481" y="432045"/>
            <a:ext cx="5320800" cy="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9556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3300">
                <a:solidFill>
                  <a:srgbClr val="4700B8"/>
                </a:solidFill>
                <a:latin typeface="Times New Roman" pitchFamily="18" charset="0"/>
              </a:rPr>
              <a:t>Seismic waves inside the Earth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80320" y="1876518"/>
            <a:ext cx="70272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ar-IQ" sz="2000" b="1" i="1">
                <a:solidFill>
                  <a:srgbClr val="4700B8"/>
                </a:solidFill>
                <a:latin typeface="Times New Roman" pitchFamily="18" charset="0"/>
              </a:rPr>
              <a:t>How does earthquake energy travel through the Earth's interior ?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0" y="2994075"/>
            <a:ext cx="7280640" cy="27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304320" y="6107682"/>
            <a:ext cx="19728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441727232"/>
      </p:ext>
    </p:extLst>
  </p:cSld>
  <p:clrMapOvr>
    <a:masterClrMapping/>
  </p:clrMapOvr>
  <p:transition spd="med" advTm="1386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86720" y="169938"/>
            <a:ext cx="7850880" cy="6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ar-IQ" sz="2500" b="1">
                <a:solidFill>
                  <a:srgbClr val="FF8D00"/>
                </a:solidFill>
              </a:rPr>
              <a:t>Indirect Study of the Earth's Interior - Geophysics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21" y="1206847"/>
            <a:ext cx="5630400" cy="10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94080" y="1010986"/>
            <a:ext cx="3192480" cy="21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ar-IQ" sz="2500">
                <a:solidFill>
                  <a:srgbClr val="0000FF"/>
                </a:solidFill>
              </a:rPr>
              <a:t>- Seismic Waves</a:t>
            </a:r>
          </a:p>
          <a:p>
            <a:pPr eaLnBrk="1">
              <a:buClrTx/>
              <a:buFontTx/>
              <a:buNone/>
            </a:pPr>
            <a:r>
              <a:rPr lang="en-GB" altLang="ar-IQ" sz="2500">
                <a:solidFill>
                  <a:srgbClr val="0000FF"/>
                </a:solidFill>
              </a:rPr>
              <a:t>- Gravity</a:t>
            </a:r>
          </a:p>
          <a:p>
            <a:pPr eaLnBrk="1">
              <a:buClrTx/>
              <a:buFontTx/>
              <a:buNone/>
            </a:pPr>
            <a:r>
              <a:rPr lang="en-GB" altLang="ar-IQ" sz="2500">
                <a:solidFill>
                  <a:srgbClr val="0000FF"/>
                </a:solidFill>
              </a:rPr>
              <a:t>- Heat Flow</a:t>
            </a:r>
          </a:p>
          <a:p>
            <a:pPr eaLnBrk="1">
              <a:buClrTx/>
              <a:buFontTx/>
              <a:buNone/>
            </a:pPr>
            <a:r>
              <a:rPr lang="en-GB" altLang="ar-IQ" sz="2500">
                <a:solidFill>
                  <a:srgbClr val="0000FF"/>
                </a:solidFill>
              </a:rPr>
              <a:t>- Magnetic Field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98401" y="1371024"/>
            <a:ext cx="3199680" cy="5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ar-IQ" altLang="ar-IQ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41" y="2744928"/>
            <a:ext cx="2859840" cy="292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3738632"/>
            <a:ext cx="4763520" cy="25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47164"/>
      </p:ext>
    </p:extLst>
  </p:cSld>
  <p:clrMapOvr>
    <a:masterClrMapping/>
  </p:clrMapOvr>
  <p:transition spd="med" advTm="7866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type="title"/>
          </p:nvPr>
        </p:nvSpPr>
        <p:spPr>
          <a:xfrm>
            <a:off x="-1005119" y="456529"/>
            <a:ext cx="8218080" cy="2793893"/>
          </a:xfrm>
        </p:spPr>
        <p:txBody>
          <a:bodyPr/>
          <a:lstStyle/>
          <a:p>
            <a:pPr defTabSz="829452"/>
            <a:r>
              <a:rPr lang="en-US" altLang="ar-IQ" sz="2900"/>
              <a:t>Seismic Waves</a:t>
            </a:r>
            <a:br>
              <a:rPr lang="en-US" altLang="ar-IQ" sz="2900"/>
            </a:br>
            <a:r>
              <a:rPr lang="en-US" altLang="ar-IQ" sz="1800"/>
              <a:t>Body Waves</a:t>
            </a:r>
            <a:br>
              <a:rPr lang="en-US" altLang="ar-IQ" sz="1800"/>
            </a:br>
            <a:r>
              <a:rPr lang="en-US" altLang="ar-IQ" sz="1800"/>
              <a:t>Primary Waves (</a:t>
            </a:r>
            <a:r>
              <a:rPr lang="en-US" altLang="ar-IQ" sz="1800">
                <a:solidFill>
                  <a:srgbClr val="FF0000"/>
                </a:solidFill>
              </a:rPr>
              <a:t>P-Waves</a:t>
            </a:r>
            <a:r>
              <a:rPr lang="en-US" altLang="ar-IQ" sz="1800"/>
              <a:t>) =&gt; VP ~5-7 km/s</a:t>
            </a:r>
            <a:br>
              <a:rPr lang="en-US" altLang="ar-IQ" sz="1800"/>
            </a:br>
            <a:r>
              <a:rPr lang="en-US" altLang="ar-IQ" sz="1800"/>
              <a:t>Secondary Waves (</a:t>
            </a:r>
            <a:r>
              <a:rPr lang="en-US" altLang="ar-IQ" sz="1800">
                <a:solidFill>
                  <a:srgbClr val="FF0000"/>
                </a:solidFill>
              </a:rPr>
              <a:t>S-Waves</a:t>
            </a:r>
            <a:r>
              <a:rPr lang="en-US" altLang="ar-IQ" sz="1800"/>
              <a:t>) =&gt; VS ~3-4 km/s</a:t>
            </a:r>
            <a:br>
              <a:rPr lang="en-US" altLang="ar-IQ" sz="1800"/>
            </a:br>
            <a:r>
              <a:rPr lang="en-US" altLang="ar-IQ" sz="1800"/>
              <a:t>Surface Waves</a:t>
            </a:r>
            <a:br>
              <a:rPr lang="en-US" altLang="ar-IQ" sz="1800"/>
            </a:br>
            <a:r>
              <a:rPr lang="en-US" altLang="ar-IQ" sz="1800"/>
              <a:t>Love Waves (</a:t>
            </a:r>
            <a:r>
              <a:rPr lang="en-US" altLang="ar-IQ" sz="1800">
                <a:solidFill>
                  <a:srgbClr val="FF0000"/>
                </a:solidFill>
              </a:rPr>
              <a:t>L-Waves</a:t>
            </a:r>
            <a:r>
              <a:rPr lang="en-US" altLang="ar-IQ" sz="1800"/>
              <a:t>) =&gt; VL ~2.0-4.4 km/s</a:t>
            </a:r>
            <a:br>
              <a:rPr lang="en-US" altLang="ar-IQ" sz="1800"/>
            </a:br>
            <a:r>
              <a:rPr lang="en-US" altLang="ar-IQ" sz="1800"/>
              <a:t>Rayleigh Waves (</a:t>
            </a:r>
            <a:r>
              <a:rPr lang="en-US" altLang="ar-IQ" sz="1800">
                <a:solidFill>
                  <a:srgbClr val="FF0000"/>
                </a:solidFill>
              </a:rPr>
              <a:t>R-Waves</a:t>
            </a:r>
            <a:r>
              <a:rPr lang="en-US" altLang="ar-IQ" sz="1800"/>
              <a:t>) =&gt; VR ~2.0-4.2 km/s</a:t>
            </a:r>
          </a:p>
        </p:txBody>
      </p:sp>
      <p:pic>
        <p:nvPicPr>
          <p:cNvPr id="2048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01" y="3394437"/>
            <a:ext cx="6138720" cy="244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75"/>
    </mc:Choice>
    <mc:Fallback xmlns="">
      <p:transition spd="slow" advTm="1152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:\PhotoShop Files\Chapter 09\MWPG40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0" y="1520800"/>
            <a:ext cx="4285440" cy="33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2419200" y="727277"/>
            <a:ext cx="470016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/>
            <a:r>
              <a:rPr lang="en-US" altLang="ar-IQ" sz="2500" b="1">
                <a:solidFill>
                  <a:srgbClr val="000000"/>
                </a:solidFill>
              </a:rPr>
              <a:t>Body Waves: P and S waves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4769280" y="1175163"/>
            <a:ext cx="3179520" cy="47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342900" indent="-342900"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>
              <a:lnSpc>
                <a:spcPct val="90000"/>
              </a:lnSpc>
              <a:spcAft>
                <a:spcPts val="1293"/>
              </a:spcAft>
            </a:pPr>
            <a:r>
              <a:rPr lang="en-US" altLang="ar-IQ" dirty="0">
                <a:solidFill>
                  <a:srgbClr val="000000"/>
                </a:solidFill>
              </a:rPr>
              <a:t>Body waves</a:t>
            </a:r>
          </a:p>
          <a:p>
            <a:pPr lvl="1">
              <a:lnSpc>
                <a:spcPct val="90000"/>
              </a:lnSpc>
              <a:spcAft>
                <a:spcPts val="1032"/>
              </a:spcAft>
            </a:pPr>
            <a:r>
              <a:rPr lang="en-US" altLang="ar-IQ" dirty="0">
                <a:solidFill>
                  <a:srgbClr val="FF0000"/>
                </a:solidFill>
              </a:rPr>
              <a:t>P or primary waves</a:t>
            </a:r>
          </a:p>
          <a:p>
            <a:pPr lvl="2">
              <a:lnSpc>
                <a:spcPct val="90000"/>
              </a:lnSpc>
              <a:spcAft>
                <a:spcPts val="771"/>
              </a:spcAft>
            </a:pPr>
            <a:r>
              <a:rPr lang="en-US" altLang="ar-IQ" dirty="0">
                <a:solidFill>
                  <a:srgbClr val="000000"/>
                </a:solidFill>
              </a:rPr>
              <a:t>fastest waves</a:t>
            </a:r>
          </a:p>
          <a:p>
            <a:pPr lvl="2">
              <a:lnSpc>
                <a:spcPct val="90000"/>
              </a:lnSpc>
              <a:spcAft>
                <a:spcPts val="771"/>
              </a:spcAft>
            </a:pPr>
            <a:r>
              <a:rPr lang="en-US" altLang="ar-IQ" dirty="0">
                <a:solidFill>
                  <a:srgbClr val="000000"/>
                </a:solidFill>
              </a:rPr>
              <a:t>travel through solids, liquids, or gases</a:t>
            </a:r>
          </a:p>
          <a:p>
            <a:pPr lvl="2">
              <a:lnSpc>
                <a:spcPct val="90000"/>
              </a:lnSpc>
              <a:spcAft>
                <a:spcPts val="771"/>
              </a:spcAft>
            </a:pPr>
            <a:r>
              <a:rPr lang="en-US" altLang="ar-IQ" dirty="0">
                <a:solidFill>
                  <a:srgbClr val="000000"/>
                </a:solidFill>
              </a:rPr>
              <a:t>compressional wave, material movement is in the same direction as wave movement</a:t>
            </a:r>
          </a:p>
          <a:p>
            <a:pPr lvl="1">
              <a:lnSpc>
                <a:spcPct val="90000"/>
              </a:lnSpc>
              <a:spcAft>
                <a:spcPts val="1032"/>
              </a:spcAft>
            </a:pPr>
            <a:r>
              <a:rPr lang="en-US" altLang="ar-IQ" dirty="0">
                <a:solidFill>
                  <a:srgbClr val="FF0000"/>
                </a:solidFill>
              </a:rPr>
              <a:t>S or secondary waves</a:t>
            </a:r>
          </a:p>
          <a:p>
            <a:pPr lvl="2">
              <a:lnSpc>
                <a:spcPct val="90000"/>
              </a:lnSpc>
              <a:spcAft>
                <a:spcPts val="771"/>
              </a:spcAft>
            </a:pPr>
            <a:r>
              <a:rPr lang="en-US" altLang="ar-IQ" dirty="0">
                <a:solidFill>
                  <a:srgbClr val="000000"/>
                </a:solidFill>
              </a:rPr>
              <a:t>slower than P waves</a:t>
            </a:r>
          </a:p>
          <a:p>
            <a:pPr lvl="2">
              <a:lnSpc>
                <a:spcPct val="90000"/>
              </a:lnSpc>
              <a:spcAft>
                <a:spcPts val="771"/>
              </a:spcAft>
            </a:pPr>
            <a:r>
              <a:rPr lang="en-US" altLang="ar-IQ" dirty="0">
                <a:solidFill>
                  <a:srgbClr val="000000"/>
                </a:solidFill>
              </a:rPr>
              <a:t>travel through solids only</a:t>
            </a:r>
          </a:p>
          <a:p>
            <a:pPr lvl="2">
              <a:lnSpc>
                <a:spcPct val="90000"/>
              </a:lnSpc>
              <a:spcAft>
                <a:spcPts val="771"/>
              </a:spcAft>
            </a:pPr>
            <a:r>
              <a:rPr lang="en-US" altLang="ar-IQ" dirty="0">
                <a:solidFill>
                  <a:srgbClr val="000000"/>
                </a:solidFill>
              </a:rPr>
              <a:t>shear waves - move material perpendicular to wave movement</a:t>
            </a:r>
          </a:p>
        </p:txBody>
      </p:sp>
    </p:spTree>
    <p:extLst>
      <p:ext uri="{BB962C8B-B14F-4D97-AF65-F5344CB8AC3E}">
        <p14:creationId xmlns:p14="http://schemas.microsoft.com/office/powerpoint/2010/main" val="13055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88"/>
    </mc:Choice>
    <mc:Fallback xmlns="">
      <p:transition spd="slow" advTm="1462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1" y="181478"/>
            <a:ext cx="7266240" cy="61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80"/>
    </mc:Choice>
    <mc:Fallback xmlns="">
      <p:transition spd="slow" advTm="1242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97</Words>
  <Application>Microsoft Office PowerPoint</Application>
  <PresentationFormat>عرض على الشاشة (3:4)‏</PresentationFormat>
  <Paragraphs>21</Paragraphs>
  <Slides>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Lecture 3 seismic waves</vt:lpstr>
      <vt:lpstr>عرض تقديمي في PowerPoint</vt:lpstr>
      <vt:lpstr>عرض تقديمي في PowerPoint</vt:lpstr>
      <vt:lpstr>Seismic Waves Body Waves Primary Waves (P-Waves) =&gt; VP ~5-7 km/s Secondary Waves (S-Waves) =&gt; VS ~3-4 km/s Surface Waves Love Waves (L-Waves) =&gt; VL ~2.0-4.4 km/s Rayleigh Waves (R-Waves) =&gt; VR ~2.0-4.2 km/s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seismic waves</dc:title>
  <dc:creator>user</dc:creator>
  <cp:lastModifiedBy>Maher</cp:lastModifiedBy>
  <cp:revision>10</cp:revision>
  <dcterms:created xsi:type="dcterms:W3CDTF">2020-12-13T15:08:07Z</dcterms:created>
  <dcterms:modified xsi:type="dcterms:W3CDTF">2022-09-21T13:25:37Z</dcterms:modified>
</cp:coreProperties>
</file>